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embeddedFontLst>
    <p:embeddedFont>
      <p:font typeface="Garamond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hEKBGgZZpvpp8LNZb9ty7inZuI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Garamond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Garamond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Garamond-italic.fntdata"/><Relationship Id="rId6" Type="http://schemas.openxmlformats.org/officeDocument/2006/relationships/slide" Target="slides/slide1.xml"/><Relationship Id="rId18" Type="http://schemas.openxmlformats.org/officeDocument/2006/relationships/font" Target="fonts/Garamon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39b49251d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39b49251d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39b49251dc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39b49251d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11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descr="HD-PanelTitleR1.png" id="18" name="Google Shape;18;p1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9;p11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HDRibbonTitle-UniformTrim.png" id="20" name="Google Shape;20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21" name="Google Shape;21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Google Shape;22;p11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7" name="Google Shape;27;p11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12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p1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3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1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1" name="Google Shape;41;p13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Google Shape;43;p14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1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" type="body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3" name="Google Shape;53;p15"/>
          <p:cNvSpPr txBox="1"/>
          <p:nvPr>
            <p:ph idx="2" type="body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3" type="body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5" name="Google Shape;55;p15"/>
          <p:cNvSpPr txBox="1"/>
          <p:nvPr>
            <p:ph idx="4" type="body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9" name="Google Shape;59;p15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5" name="Google Shape;65;p16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" type="body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2" type="body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74" name="Google Shape;74;p1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7" name="Google Shape;77;p18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/>
          <p:nvPr>
            <p:ph idx="2" type="pic"/>
          </p:nvPr>
        </p:nvSpPr>
        <p:spPr>
          <a:xfrm>
            <a:off x="8094831" y="1041400"/>
            <a:ext cx="3063347" cy="47752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" name="Google Shape;81;p19"/>
          <p:cNvSpPr txBox="1"/>
          <p:nvPr>
            <p:ph idx="1" type="body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2" name="Google Shape;82;p1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/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0"/>
          <p:cNvSpPr/>
          <p:nvPr>
            <p:ph idx="2" type="pic"/>
          </p:nvPr>
        </p:nvSpPr>
        <p:spPr>
          <a:xfrm>
            <a:off x="1041427" y="1041399"/>
            <a:ext cx="10105972" cy="3335869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" name="Google Shape;88;p20"/>
          <p:cNvSpPr txBox="1"/>
          <p:nvPr>
            <p:ph idx="1" type="body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9" name="Google Shape;89;p2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1"/>
          <p:cNvSpPr txBox="1"/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1"/>
          <p:cNvSpPr txBox="1"/>
          <p:nvPr>
            <p:ph idx="1" type="body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2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8" name="Google Shape;98;p21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 txBox="1"/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2"/>
          <p:cNvSpPr txBox="1"/>
          <p:nvPr>
            <p:ph idx="1" type="body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02" name="Google Shape;102;p22"/>
          <p:cNvSpPr txBox="1"/>
          <p:nvPr>
            <p:ph idx="2" type="body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3" name="Google Shape;103;p2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p22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07" name="Google Shape;107;p22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08" name="Google Shape;108;p22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3"/>
          <p:cNvSpPr txBox="1"/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3"/>
          <p:cNvSpPr txBox="1"/>
          <p:nvPr>
            <p:ph idx="1" type="body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2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4"/>
          <p:cNvSpPr txBox="1"/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4"/>
          <p:cNvSpPr txBox="1"/>
          <p:nvPr>
            <p:ph idx="1" type="body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8" name="Google Shape;118;p24"/>
          <p:cNvSpPr txBox="1"/>
          <p:nvPr>
            <p:ph idx="2" type="body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2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24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23" name="Google Shape;123;p24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24" name="Google Shape;124;p24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1" type="body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25"/>
          <p:cNvSpPr txBox="1"/>
          <p:nvPr>
            <p:ph idx="2" type="body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2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2" name="Google Shape;132;p25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6"/>
          <p:cNvSpPr txBox="1"/>
          <p:nvPr>
            <p:ph idx="1" type="body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6" name="Google Shape;136;p2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9" name="Google Shape;139;p26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 rot="5400000">
            <a:off x="2565043" y="-287514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43" name="Google Shape;143;p2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46" name="Google Shape;146;p27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1.jp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0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descr="HD-PanelContent.png" id="7" name="Google Shape;7;p1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8;p1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HDRibbonContent-UniformTrim.png" id="9" name="Google Shape;9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Content-UniformTrim.png" id="10" name="Google Shape;10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11;p10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i="0" sz="4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386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7465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60044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4543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30835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30835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30835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30834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30834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" name="Google Shape;15;p1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loans4dreams.com/lic-jeevan-labh-936-premium-and-maturity-calculato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</a:pPr>
            <a:r>
              <a:rPr b="1" lang="en-US" u="sng"/>
              <a:t>LIC Jeevan Labh Plan - Detailed Overview</a:t>
            </a:r>
            <a:endParaRPr/>
          </a:p>
        </p:txBody>
      </p:sp>
      <p:sp>
        <p:nvSpPr>
          <p:cNvPr id="152" name="Google Shape;152;p1"/>
          <p:cNvSpPr txBox="1"/>
          <p:nvPr>
            <p:ph idx="1" type="subTitle"/>
          </p:nvPr>
        </p:nvSpPr>
        <p:spPr>
          <a:xfrm>
            <a:off x="2692398" y="496823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3220"/>
              <a:buNone/>
            </a:pPr>
            <a:r>
              <a:rPr b="1" lang="en-US" sz="2800"/>
              <a:t>Date: February 2025</a:t>
            </a:r>
            <a:endParaRPr/>
          </a:p>
        </p:txBody>
      </p:sp>
      <p:pic>
        <p:nvPicPr>
          <p:cNvPr id="153" name="Google Shape;15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18869" y="3453762"/>
            <a:ext cx="3028950" cy="151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"/>
          <p:cNvSpPr txBox="1"/>
          <p:nvPr>
            <p:ph type="title"/>
          </p:nvPr>
        </p:nvSpPr>
        <p:spPr>
          <a:xfrm>
            <a:off x="1122682" y="23029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b="1" lang="en-US" u="sng"/>
              <a:t>Introduction</a:t>
            </a:r>
            <a:endParaRPr/>
          </a:p>
        </p:txBody>
      </p:sp>
      <p:sp>
        <p:nvSpPr>
          <p:cNvPr id="159" name="Google Shape;159;p2"/>
          <p:cNvSpPr txBox="1"/>
          <p:nvPr>
            <p:ph idx="1" type="body"/>
          </p:nvPr>
        </p:nvSpPr>
        <p:spPr>
          <a:xfrm>
            <a:off x="1295401" y="247565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220"/>
              <a:buNone/>
            </a:pPr>
            <a:r>
              <a:rPr lang="en-US" sz="2800"/>
              <a:t>• LIC Jeevan Labh is a Par, Non-Linked, Life, Individual Savings Plan.</a:t>
            </a:r>
            <a:endParaRPr/>
          </a:p>
          <a:p>
            <a:pPr indent="0" lvl="0" marL="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/>
              <a:t>• Offers a combination of protection and savings benefits.</a:t>
            </a:r>
            <a:endParaRPr/>
          </a:p>
          <a:p>
            <a:pPr indent="0" lvl="0" marL="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/>
              <a:t>• Provides financial support in case of policyholder's unfortunate demise.</a:t>
            </a:r>
            <a:endParaRPr/>
          </a:p>
          <a:p>
            <a:pPr indent="0" lvl="0" marL="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/>
              <a:t>• Ensures lump sum payout on maturity for financial stability.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g339b49251dc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1475" y="0"/>
            <a:ext cx="12507126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b="1" lang="en-US" u="sng"/>
              <a:t>Key Features</a:t>
            </a:r>
            <a:endParaRPr/>
          </a:p>
        </p:txBody>
      </p:sp>
      <p:sp>
        <p:nvSpPr>
          <p:cNvPr id="170" name="Google Shape;170;p3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Limited premium payment for long-term benefits.</a:t>
            </a:r>
            <a:endParaRPr/>
          </a:p>
          <a:p>
            <a:pPr indent="0" lvl="0" marL="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Choice of policy terms: 16, 21, and 25 years.</a:t>
            </a:r>
            <a:endParaRPr/>
          </a:p>
          <a:p>
            <a:pPr indent="0" lvl="0" marL="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High Sum Assured Rebate for policyholders.</a:t>
            </a:r>
            <a:endParaRPr/>
          </a:p>
          <a:p>
            <a:pPr indent="0" lvl="0" marL="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Loan facility available for liquidity needs.</a:t>
            </a:r>
            <a:endParaRPr/>
          </a:p>
          <a:p>
            <a:pPr indent="0" lvl="0" marL="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Optional rider benefits for enhanced coverage.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b="1" lang="en-US" u="sng"/>
              <a:t>Eligibility &amp; Investment</a:t>
            </a:r>
            <a:endParaRPr/>
          </a:p>
        </p:txBody>
      </p:sp>
      <p:sp>
        <p:nvSpPr>
          <p:cNvPr id="176" name="Google Shape;176;p4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rPr lang="en-US" sz="3200"/>
              <a:t>• Minimum Entry Age: 8 years | Maximum Age: 59 years.</a:t>
            </a:r>
            <a:endParaRPr/>
          </a:p>
          <a:p>
            <a:pPr indent="0" lvl="0" marL="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/>
              <a:t>• Maximum Maturity Age: 75 years.</a:t>
            </a:r>
            <a:endParaRPr/>
          </a:p>
          <a:p>
            <a:pPr indent="0" lvl="0" marL="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/>
              <a:t>• Minimum Sum Assured: ₹2,00,000 | No upper limit.</a:t>
            </a:r>
            <a:endParaRPr/>
          </a:p>
          <a:p>
            <a:pPr indent="0" lvl="0" marL="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/>
              <a:t>• Payment Modes: Monthly, Quarterly, Half-Yearly, Yearly.</a:t>
            </a:r>
            <a:endParaRPr/>
          </a:p>
          <a:p>
            <a:pPr indent="0" lvl="0" marL="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/>
              <a:t>• Premium Paying Terms: 10, 15, and 16 years.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>
            <p:ph type="title"/>
          </p:nvPr>
        </p:nvSpPr>
        <p:spPr>
          <a:xfrm>
            <a:off x="1214122" y="330198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b="1" lang="en-US" u="sng"/>
              <a:t>Benefits</a:t>
            </a:r>
            <a:endParaRPr/>
          </a:p>
        </p:txBody>
      </p:sp>
      <p:sp>
        <p:nvSpPr>
          <p:cNvPr id="182" name="Google Shape;182;p5"/>
          <p:cNvSpPr txBox="1"/>
          <p:nvPr>
            <p:ph idx="1" type="body"/>
          </p:nvPr>
        </p:nvSpPr>
        <p:spPr>
          <a:xfrm>
            <a:off x="1295400" y="2384212"/>
            <a:ext cx="10388599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rPr lang="en-US" sz="3200"/>
              <a:t>• Death Benefit: Sum Assured + Bonuses + Final Additional Bonus.</a:t>
            </a:r>
            <a:endParaRPr/>
          </a:p>
          <a:p>
            <a:pPr indent="0" lvl="0" marL="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/>
              <a:t>• Maturity Benefit: Guaranteed payouts at policy maturity.</a:t>
            </a:r>
            <a:endParaRPr/>
          </a:p>
          <a:p>
            <a:pPr indent="0" lvl="0" marL="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/>
              <a:t>• Participation in Profits: Eligible for Simple Reversionary Bonuses.</a:t>
            </a:r>
            <a:endParaRPr/>
          </a:p>
          <a:p>
            <a:pPr indent="0" lvl="0" marL="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/>
              <a:t>• Tax Benefits: Eligible under applicable sections of the Income Tax Act.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"/>
          <p:cNvSpPr txBox="1"/>
          <p:nvPr>
            <p:ph type="title"/>
          </p:nvPr>
        </p:nvSpPr>
        <p:spPr>
          <a:xfrm>
            <a:off x="1295402" y="43349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b="1" lang="en-US" u="sng"/>
              <a:t>Additional Options &amp; Riders</a:t>
            </a:r>
            <a:endParaRPr/>
          </a:p>
        </p:txBody>
      </p:sp>
      <p:sp>
        <p:nvSpPr>
          <p:cNvPr id="188" name="Google Shape;188;p6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Accidental Death &amp; Disability Rider: Provides additional security.</a:t>
            </a:r>
            <a:endParaRPr/>
          </a:p>
          <a:p>
            <a:pPr indent="0" lvl="0" marL="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Term Assurance Rider: Ensures financial protection for dependents.</a:t>
            </a:r>
            <a:endParaRPr/>
          </a:p>
          <a:p>
            <a:pPr indent="0" lvl="0" marL="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Premium Waiver Benefit: Future premiums waived in case of proposer’s death.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b="1" lang="en-US" u="sng"/>
              <a:t>Policy Servicing &amp; Loan Options</a:t>
            </a:r>
            <a:endParaRPr/>
          </a:p>
        </p:txBody>
      </p:sp>
      <p:sp>
        <p:nvSpPr>
          <p:cNvPr id="194" name="Google Shape;194;p7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rPr lang="en-US" sz="3200"/>
              <a:t>• Grace period of 30 days for premium payments.</a:t>
            </a:r>
            <a:endParaRPr/>
          </a:p>
          <a:p>
            <a:pPr indent="0" lvl="0" marL="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/>
              <a:t>• Policy revival option available within 5 years of lapse.</a:t>
            </a:r>
            <a:endParaRPr/>
          </a:p>
          <a:p>
            <a:pPr indent="0" lvl="0" marL="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/>
              <a:t>• Loan facility can be availed after completion of policy term.</a:t>
            </a:r>
            <a:endParaRPr/>
          </a:p>
          <a:p>
            <a:pPr indent="0" lvl="0" marL="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/>
              <a:t>• Settlement options allow staggered payout instead of lump sum.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b="1" lang="en-US" u="sng"/>
              <a:t>How to Buy?</a:t>
            </a:r>
            <a:endParaRPr/>
          </a:p>
        </p:txBody>
      </p:sp>
      <p:sp>
        <p:nvSpPr>
          <p:cNvPr id="200" name="Google Shape;200;p8"/>
          <p:cNvSpPr txBox="1"/>
          <p:nvPr>
            <p:ph idx="1" type="body"/>
          </p:nvPr>
        </p:nvSpPr>
        <p:spPr>
          <a:xfrm>
            <a:off x="1295402" y="2285999"/>
            <a:ext cx="10388599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Visit LIC’s official website or nearest branch.</a:t>
            </a:r>
            <a:endParaRPr/>
          </a:p>
          <a:p>
            <a:pPr indent="0" lvl="0" marL="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Choose policy term &amp; sum assured based on financial goals.</a:t>
            </a:r>
            <a:endParaRPr/>
          </a:p>
          <a:p>
            <a:pPr indent="0" lvl="0" marL="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Complete documentation &amp; premium payment to activate policy.</a:t>
            </a:r>
            <a:endParaRPr/>
          </a:p>
          <a:p>
            <a:pPr indent="0" lvl="0" marL="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Receive policy document &amp; enjoy benefits.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b="1" lang="en-US" u="sng"/>
              <a:t>Conclusion &amp; Suitability</a:t>
            </a:r>
            <a:endParaRPr/>
          </a:p>
        </p:txBody>
      </p:sp>
      <p:sp>
        <p:nvSpPr>
          <p:cNvPr id="206" name="Google Shape;206;p9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Ideal for individuals seeking long-term savings &amp; protection.</a:t>
            </a:r>
            <a:endParaRPr/>
          </a:p>
          <a:p>
            <a:pPr indent="0" lvl="0" marL="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Suitable for salaried professionals, business owners, and investors.</a:t>
            </a:r>
            <a:endParaRPr/>
          </a:p>
          <a:p>
            <a:pPr indent="0" lvl="0" marL="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lang="en-US" sz="3600"/>
              <a:t>• Ensures financial security with guaranteed payouts &amp; bonus participation.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39b49251dc_0_6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-US" sz="3000">
                <a:solidFill>
                  <a:srgbClr val="00408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LIC Jeevan Labh 936 Premium and Maturity Calculator</a:t>
            </a:r>
            <a:endParaRPr b="1" sz="3000">
              <a:solidFill>
                <a:srgbClr val="004085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959"/>
          </a:p>
        </p:txBody>
      </p:sp>
      <p:sp>
        <p:nvSpPr>
          <p:cNvPr id="212" name="Google Shape;212;g339b49251dc_0_6"/>
          <p:cNvSpPr txBox="1"/>
          <p:nvPr>
            <p:ph idx="1" type="body"/>
          </p:nvPr>
        </p:nvSpPr>
        <p:spPr>
          <a:xfrm>
            <a:off x="1295401" y="2626682"/>
            <a:ext cx="9601200" cy="3318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600"/>
              </a:spcAft>
              <a:buNone/>
            </a:pPr>
            <a:r>
              <a:rPr lang="en-US" sz="6200" u="sng">
                <a:solidFill>
                  <a:schemeClr val="hlink"/>
                </a:solidFill>
                <a:hlinkClick r:id="rId3"/>
              </a:rPr>
              <a:t>LIC Jeevan Labh 936 Premium and Maturity Calculator</a:t>
            </a:r>
            <a:endParaRPr sz="6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